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6" r:id="rId2"/>
  </p:sldMasterIdLst>
  <p:notesMasterIdLst>
    <p:notesMasterId r:id="rId34"/>
  </p:notesMasterIdLst>
  <p:handoutMasterIdLst>
    <p:handoutMasterId r:id="rId35"/>
  </p:handoutMasterIdLst>
  <p:sldIdLst>
    <p:sldId id="258" r:id="rId3"/>
    <p:sldId id="344" r:id="rId4"/>
    <p:sldId id="339" r:id="rId5"/>
    <p:sldId id="302" r:id="rId6"/>
    <p:sldId id="343" r:id="rId7"/>
    <p:sldId id="341" r:id="rId8"/>
    <p:sldId id="345" r:id="rId9"/>
    <p:sldId id="340" r:id="rId10"/>
    <p:sldId id="337" r:id="rId11"/>
    <p:sldId id="338" r:id="rId12"/>
    <p:sldId id="350" r:id="rId13"/>
    <p:sldId id="346" r:id="rId14"/>
    <p:sldId id="352" r:id="rId15"/>
    <p:sldId id="351" r:id="rId16"/>
    <p:sldId id="347" r:id="rId17"/>
    <p:sldId id="353" r:id="rId18"/>
    <p:sldId id="349" r:id="rId19"/>
    <p:sldId id="348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55" r:id="rId32"/>
    <p:sldId id="354" r:id="rId3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6699"/>
    <a:srgbClr val="634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3" autoAdjust="0"/>
    <p:restoredTop sz="97405" autoAdjust="0"/>
  </p:normalViewPr>
  <p:slideViewPr>
    <p:cSldViewPr snapToGrid="0" snapToObjects="1">
      <p:cViewPr>
        <p:scale>
          <a:sx n="80" d="100"/>
          <a:sy n="80" d="100"/>
        </p:scale>
        <p:origin x="-396" y="-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3" d="100"/>
          <a:sy n="143" d="100"/>
        </p:scale>
        <p:origin x="-3528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F52E8A-EAA2-41CC-BB95-419EFA1734EE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995DF7-FEBD-4534-AABF-2521548C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96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CEE6FB-75FE-F249-952C-CD160535E8AB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CFA12F-1D9B-6C42-AB00-C56198CDD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3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MIGUEL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FA12F-1D9B-6C42-AB00-C56198CDD3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72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 smtClean="0"/>
              <a:t>SAMANTHA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FA12F-1D9B-6C42-AB00-C56198CDD36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11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 smtClean="0"/>
              <a:t>SAMANTHA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FA12F-1D9B-6C42-AB00-C56198CDD36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11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 smtClean="0"/>
              <a:t>SAMANTHA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FA12F-1D9B-6C42-AB00-C56198CDD36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11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 smtClean="0"/>
              <a:t>SAMANTHA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FA12F-1D9B-6C42-AB00-C56198CDD3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11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 smtClean="0"/>
              <a:t>SAMANTHA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FA12F-1D9B-6C42-AB00-C56198CDD3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1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 smtClean="0"/>
              <a:t>SAMANTHA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FA12F-1D9B-6C42-AB00-C56198CDD36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11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 smtClean="0"/>
              <a:t>SAMANTHA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FA12F-1D9B-6C42-AB00-C56198CDD36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11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 smtClean="0"/>
              <a:t>SAMANTHA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FA12F-1D9B-6C42-AB00-C56198CDD3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11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 smtClean="0"/>
              <a:t>SAMANTHA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FA12F-1D9B-6C42-AB00-C56198CDD36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11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 smtClean="0"/>
              <a:t>SAMANTHA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FA12F-1D9B-6C42-AB00-C56198CDD36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1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7198-F956-5B42-87E5-3E9A7F07988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4B55-FEDD-854F-87FF-C8FE137A4AD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S17-0107.05_PPT-TEMPLATE.FINAL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4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2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F0A9-AFD9-BB40-BE4C-3ED46CB61F7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7C20-1DB0-984B-8D64-1486E026A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6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F0A9-AFD9-BB40-BE4C-3ED46CB61F7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7C20-1DB0-984B-8D64-1486E026A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47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F0A9-AFD9-BB40-BE4C-3ED46CB61F7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7C20-1DB0-984B-8D64-1486E026A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52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F0A9-AFD9-BB40-BE4C-3ED46CB61F7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7C20-1DB0-984B-8D64-1486E026A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73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F0A9-AFD9-BB40-BE4C-3ED46CB61F7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7C20-1DB0-984B-8D64-1486E026A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70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F0A9-AFD9-BB40-BE4C-3ED46CB61F7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7C20-1DB0-984B-8D64-1486E026A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639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F0A9-AFD9-BB40-BE4C-3ED46CB61F7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7C20-1DB0-984B-8D64-1486E026A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54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F0A9-AFD9-BB40-BE4C-3ED46CB61F7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7C20-1DB0-984B-8D64-1486E026A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07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F0A9-AFD9-BB40-BE4C-3ED46CB61F7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7C20-1DB0-984B-8D64-1486E026A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03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F0A9-AFD9-BB40-BE4C-3ED46CB61F7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7C20-1DB0-984B-8D64-1486E026A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47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17-0107.05_PPT-TEMPLATE.FINAL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" y="0"/>
            <a:ext cx="91304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6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17-0107.05_PPT-TEMPLATE.FINAL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4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4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17-0107.05_PPT-TEMPLATE.FINAL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" y="0"/>
            <a:ext cx="91304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8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7198-F956-5B42-87E5-3E9A7F07988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4B55-FEDD-854F-87FF-C8FE137A4AD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S17-0107.05_PPT-TEMPLAT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7198-F956-5B42-87E5-3E9A7F07988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4B55-FEDD-854F-87FF-C8FE137A4AD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17-0107.05_PPT-TEMPLATE.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9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17-0107.05_PPT-TEMPLATE.FINAL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4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1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nnin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07" y="0"/>
            <a:ext cx="94287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F0A9-AFD9-BB40-BE4C-3ED46CB61F7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7C20-1DB0-984B-8D64-1486E026A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7198-F956-5B42-87E5-3E9A7F07988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24B55-FEDD-854F-87FF-C8FE137A4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0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55" r:id="rId5"/>
    <p:sldLayoutId id="2147483657" r:id="rId6"/>
    <p:sldLayoutId id="2147483664" r:id="rId7"/>
    <p:sldLayoutId id="2147483659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F0A9-AFD9-BB40-BE4C-3ED46CB61F76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77C20-1DB0-984B-8D64-1486E026A9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7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80" y="108348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CCHCS Nursing:</a:t>
            </a:r>
          </a:p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Post &amp; Bid</a:t>
            </a:r>
          </a:p>
        </p:txBody>
      </p:sp>
      <p:pic>
        <p:nvPicPr>
          <p:cNvPr id="3" name="Picture 2" descr="CMYK_SEIU.Logo.ST.3.onDar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44" y="4020243"/>
            <a:ext cx="682552" cy="73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06" y="1811309"/>
            <a:ext cx="8657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Eligibility Case Studies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3262" y="988936"/>
            <a:ext cx="386442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</a:rPr>
              <a:t>LVN Cooks has received 3 LOIs for various reasons throughout the year. </a:t>
            </a:r>
            <a:endParaRPr lang="en-US" sz="35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5" y="601685"/>
            <a:ext cx="2712027" cy="4068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 rot="20233706">
            <a:off x="152194" y="2171055"/>
            <a:ext cx="4714504" cy="1306286"/>
          </a:xfrm>
          <a:prstGeom prst="rect">
            <a:avLst/>
          </a:prstGeom>
          <a:noFill/>
          <a:ln w="76200" cap="rnd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ELIGIBLE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19501" y="4363583"/>
            <a:ext cx="4417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Article </a:t>
            </a:r>
            <a:r>
              <a:rPr lang="en-US" dirty="0" smtClean="0">
                <a:solidFill>
                  <a:schemeClr val="bg1"/>
                </a:solidFill>
              </a:rPr>
              <a:t>20.12.20 1(C)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5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0857" y="601685"/>
            <a:ext cx="44631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RN </a:t>
            </a:r>
            <a:r>
              <a:rPr lang="en-US" sz="3600" dirty="0" smtClean="0">
                <a:solidFill>
                  <a:schemeClr val="bg1"/>
                </a:solidFill>
              </a:rPr>
              <a:t>Rogers, </a:t>
            </a:r>
            <a:r>
              <a:rPr lang="en-US" sz="3600" dirty="0">
                <a:solidFill>
                  <a:schemeClr val="bg1"/>
                </a:solidFill>
              </a:rPr>
              <a:t>the most senior nurse, received an adverse action for falsifying documentation. Post and </a:t>
            </a:r>
            <a:r>
              <a:rPr lang="en-US" sz="3600" dirty="0" smtClean="0">
                <a:solidFill>
                  <a:schemeClr val="bg1"/>
                </a:solidFill>
              </a:rPr>
              <a:t>bid is </a:t>
            </a:r>
            <a:r>
              <a:rPr lang="en-US" sz="3600" dirty="0">
                <a:solidFill>
                  <a:schemeClr val="bg1"/>
                </a:solidFill>
              </a:rPr>
              <a:t>in the next two weeks.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2" y="818098"/>
            <a:ext cx="3516396" cy="3516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 rot="20233706">
            <a:off x="122559" y="2166723"/>
            <a:ext cx="4714504" cy="1306286"/>
          </a:xfrm>
          <a:prstGeom prst="rect">
            <a:avLst/>
          </a:prstGeom>
          <a:noFill/>
          <a:ln w="76200" cap="rnd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INELIGIBLE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75117" y="4363583"/>
            <a:ext cx="476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Article 20.9.17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 (3)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0857" y="601685"/>
            <a:ext cx="44631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RN Miller received an adverse action for </a:t>
            </a:r>
            <a:r>
              <a:rPr lang="en-US" sz="3600" dirty="0" smtClean="0">
                <a:solidFill>
                  <a:schemeClr val="bg1"/>
                </a:solidFill>
              </a:rPr>
              <a:t>swearing at </a:t>
            </a:r>
            <a:r>
              <a:rPr lang="en-US" sz="3600" dirty="0" smtClean="0">
                <a:solidFill>
                  <a:schemeClr val="bg1"/>
                </a:solidFill>
              </a:rPr>
              <a:t>her supervisor for the 3</a:t>
            </a:r>
            <a:r>
              <a:rPr lang="en-US" sz="3600" baseline="30000" dirty="0" smtClean="0">
                <a:solidFill>
                  <a:schemeClr val="bg1"/>
                </a:solidFill>
              </a:rPr>
              <a:t>rd</a:t>
            </a:r>
            <a:r>
              <a:rPr lang="en-US" sz="3600" dirty="0" smtClean="0">
                <a:solidFill>
                  <a:schemeClr val="bg1"/>
                </a:solidFill>
              </a:rPr>
              <a:t> time in 1 year. Post and Bid is 7 months away.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0" y="741513"/>
            <a:ext cx="3817112" cy="3868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 rot="20233706">
            <a:off x="152194" y="2171055"/>
            <a:ext cx="4714504" cy="1306286"/>
          </a:xfrm>
          <a:prstGeom prst="rect">
            <a:avLst/>
          </a:prstGeom>
          <a:noFill/>
          <a:ln w="76200" cap="rnd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ELIGIBLE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19501" y="4363583"/>
            <a:ext cx="4417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Article 20.9.17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 (C)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8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48894" y="601685"/>
            <a:ext cx="38951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CNA Anderson has 4 needs improvements in his recent evaluation.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4" y="1305238"/>
            <a:ext cx="4511829" cy="3002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 rot="20233706">
            <a:off x="292965" y="2139885"/>
            <a:ext cx="4714504" cy="1306286"/>
          </a:xfrm>
          <a:prstGeom prst="rect">
            <a:avLst/>
          </a:prstGeom>
          <a:noFill/>
          <a:ln w="76200" cap="rnd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INELIGIBLE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19501" y="4363583"/>
            <a:ext cx="4417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Article 20.15.20 </a:t>
            </a:r>
            <a:r>
              <a:rPr lang="en-US" dirty="0" smtClean="0">
                <a:solidFill>
                  <a:schemeClr val="bg1"/>
                </a:solidFill>
              </a:rPr>
              <a:t>1 </a:t>
            </a:r>
            <a:r>
              <a:rPr lang="en-US" dirty="0" smtClean="0">
                <a:solidFill>
                  <a:schemeClr val="bg1"/>
                </a:solidFill>
              </a:rPr>
              <a:t>(C)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3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06" y="1811309"/>
            <a:ext cx="8657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Mock Meet &amp; Discuss Prep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4396" y="1183468"/>
            <a:ext cx="78495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Identify up to two speakers and note takers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Review PAS, MAR, and seniority scores (for accuracy)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Determine percentages by shift/RDO/location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Review materials with the team and confirm identified positions for bid vs management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06" y="1811309"/>
            <a:ext cx="8657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Mock Meet &amp; Discuss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06" y="1811309"/>
            <a:ext cx="8657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Quiz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1041" y="795647"/>
            <a:ext cx="5214154" cy="3833503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How long is the bid cycle? </a:t>
            </a:r>
          </a:p>
          <a:p>
            <a:r>
              <a:rPr lang="en-US" sz="3600" dirty="0">
                <a:solidFill>
                  <a:schemeClr val="bg1"/>
                </a:solidFill>
              </a:rPr>
              <a:t>A: 12 month</a:t>
            </a:r>
          </a:p>
          <a:p>
            <a:r>
              <a:rPr lang="en-US" sz="3600" dirty="0">
                <a:solidFill>
                  <a:schemeClr val="bg1"/>
                </a:solidFill>
              </a:rPr>
              <a:t>B: 24 months</a:t>
            </a:r>
          </a:p>
          <a:p>
            <a:r>
              <a:rPr lang="en-US" sz="3600" dirty="0">
                <a:solidFill>
                  <a:schemeClr val="bg1"/>
                </a:solidFill>
              </a:rPr>
              <a:t>C: 6 months</a:t>
            </a:r>
          </a:p>
          <a:p>
            <a:r>
              <a:rPr lang="en-US" sz="3600" dirty="0">
                <a:solidFill>
                  <a:schemeClr val="bg1"/>
                </a:solidFill>
              </a:rPr>
              <a:t>D: 18 months</a:t>
            </a:r>
          </a:p>
          <a:p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1863541" y="2101933"/>
            <a:ext cx="2767837" cy="665019"/>
          </a:xfrm>
          <a:prstGeom prst="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6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06" y="1811309"/>
            <a:ext cx="8657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Training Overview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514" y="795647"/>
            <a:ext cx="8027719" cy="3833503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Who has the responsibility for the implementation and maintenance of the post and bid procedure at each facility?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A: The OT in nursing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B: Supervising Registered Nurse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C: The warden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D: Chief Nurse Executive or their designee</a:t>
            </a:r>
          </a:p>
          <a:p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451262" y="3833505"/>
            <a:ext cx="7600208" cy="665019"/>
          </a:xfrm>
          <a:prstGeom prst="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512" y="795647"/>
            <a:ext cx="8312727" cy="383350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True or False – The RN Appeals Nurse is excluded from post and bid?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False, the only excluded positions are specialty areas – such as dialysis, PACU, ICU, utilization management and surgical assignments.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4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640" y="795647"/>
            <a:ext cx="8098970" cy="383350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What are the RN post and bid ratios?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A: 80% Union &amp; 20% Management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B: 70% Union &amp; 30% Management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C: 75% Union &amp; 25% Management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D: 100% Union</a:t>
            </a:r>
          </a:p>
          <a:p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475015" y="2755076"/>
            <a:ext cx="6768934" cy="665019"/>
          </a:xfrm>
          <a:prstGeom prst="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0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640" y="795647"/>
            <a:ext cx="8098970" cy="383350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What are the </a:t>
            </a:r>
            <a:r>
              <a:rPr lang="en-US" sz="3600" b="1" dirty="0" smtClean="0">
                <a:solidFill>
                  <a:schemeClr val="bg1"/>
                </a:solidFill>
              </a:rPr>
              <a:t>LVN </a:t>
            </a:r>
            <a:r>
              <a:rPr lang="en-US" sz="3600" b="1" dirty="0">
                <a:solidFill>
                  <a:schemeClr val="bg1"/>
                </a:solidFill>
              </a:rPr>
              <a:t>post and bid ratios?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A: 80% Union &amp; 20% Management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B: 70% Union &amp; 30% Management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C: 75% Union &amp; 25% Management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D: 100% Union</a:t>
            </a:r>
          </a:p>
          <a:p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498765" y="2113807"/>
            <a:ext cx="6768934" cy="665019"/>
          </a:xfrm>
          <a:prstGeom prst="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5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640" y="795647"/>
            <a:ext cx="8098970" cy="383350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What are the </a:t>
            </a:r>
            <a:r>
              <a:rPr lang="en-US" sz="3600" b="1" dirty="0" smtClean="0">
                <a:solidFill>
                  <a:schemeClr val="bg1"/>
                </a:solidFill>
              </a:rPr>
              <a:t>CNA </a:t>
            </a:r>
            <a:r>
              <a:rPr lang="en-US" sz="3600" b="1" dirty="0">
                <a:solidFill>
                  <a:schemeClr val="bg1"/>
                </a:solidFill>
              </a:rPr>
              <a:t>post and bid ratios?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A: 80% Union &amp; 20% Management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B: 70% Union &amp; 30% Management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C: 75% Union &amp; 25% Management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D: </a:t>
            </a:r>
            <a:r>
              <a:rPr lang="en-US" sz="3600" b="1" dirty="0" smtClean="0">
                <a:solidFill>
                  <a:schemeClr val="bg1"/>
                </a:solidFill>
              </a:rPr>
              <a:t>60% Union &amp; 40% Management</a:t>
            </a:r>
            <a:endParaRPr lang="en-US" sz="36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498765" y="3443844"/>
            <a:ext cx="6768934" cy="665019"/>
          </a:xfrm>
          <a:prstGeom prst="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6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512" y="712522"/>
            <a:ext cx="8312727" cy="3833503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True or </a:t>
            </a:r>
            <a:r>
              <a:rPr lang="en-US" sz="3600" b="1" dirty="0" smtClean="0">
                <a:solidFill>
                  <a:schemeClr val="bg1"/>
                </a:solidFill>
              </a:rPr>
              <a:t>False - </a:t>
            </a:r>
            <a:r>
              <a:rPr lang="en-US" sz="3600" b="1" dirty="0">
                <a:solidFill>
                  <a:schemeClr val="bg1"/>
                </a:solidFill>
              </a:rPr>
              <a:t>If someone </a:t>
            </a:r>
            <a:r>
              <a:rPr lang="en-US" sz="3600" b="1" dirty="0" smtClean="0">
                <a:solidFill>
                  <a:schemeClr val="bg1"/>
                </a:solidFill>
              </a:rPr>
              <a:t>participates in the </a:t>
            </a:r>
            <a:r>
              <a:rPr lang="en-US" sz="3600" b="1" dirty="0">
                <a:solidFill>
                  <a:schemeClr val="bg1"/>
                </a:solidFill>
              </a:rPr>
              <a:t>interim </a:t>
            </a:r>
            <a:r>
              <a:rPr lang="en-US" sz="3600" b="1" dirty="0" smtClean="0">
                <a:solidFill>
                  <a:schemeClr val="bg1"/>
                </a:solidFill>
              </a:rPr>
              <a:t>bid, less </a:t>
            </a:r>
            <a:r>
              <a:rPr lang="en-US" sz="3600" b="1" dirty="0">
                <a:solidFill>
                  <a:schemeClr val="bg1"/>
                </a:solidFill>
              </a:rPr>
              <a:t>than 12 months from the new 24 month bid </a:t>
            </a:r>
            <a:r>
              <a:rPr lang="en-US" sz="3600" b="1" dirty="0" smtClean="0">
                <a:solidFill>
                  <a:schemeClr val="bg1"/>
                </a:solidFill>
              </a:rPr>
              <a:t>cycle, </a:t>
            </a:r>
            <a:r>
              <a:rPr lang="en-US" sz="3600" b="1" dirty="0">
                <a:solidFill>
                  <a:schemeClr val="bg1"/>
                </a:solidFill>
              </a:rPr>
              <a:t>they </a:t>
            </a:r>
            <a:r>
              <a:rPr lang="en-US" sz="3600" b="1" dirty="0" smtClean="0">
                <a:solidFill>
                  <a:schemeClr val="bg1"/>
                </a:solidFill>
              </a:rPr>
              <a:t>are eligible </a:t>
            </a:r>
            <a:r>
              <a:rPr lang="en-US" sz="3600" b="1" dirty="0">
                <a:solidFill>
                  <a:schemeClr val="bg1"/>
                </a:solidFill>
              </a:rPr>
              <a:t>to bid.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rgbClr val="FFFF00"/>
                </a:solidFill>
              </a:rPr>
              <a:t>True. The </a:t>
            </a:r>
            <a:r>
              <a:rPr lang="en-US" sz="3600" b="1" dirty="0" smtClean="0">
                <a:solidFill>
                  <a:srgbClr val="FFFF00"/>
                </a:solidFill>
              </a:rPr>
              <a:t>bid </a:t>
            </a:r>
            <a:r>
              <a:rPr lang="en-US" sz="3600" b="1" dirty="0">
                <a:solidFill>
                  <a:srgbClr val="FFFF00"/>
                </a:solidFill>
              </a:rPr>
              <a:t>cycle is renewed every 24 </a:t>
            </a:r>
            <a:r>
              <a:rPr lang="en-US" sz="3600" b="1" dirty="0" smtClean="0">
                <a:solidFill>
                  <a:srgbClr val="FFFF00"/>
                </a:solidFill>
              </a:rPr>
              <a:t>months. </a:t>
            </a:r>
            <a:r>
              <a:rPr lang="en-US" sz="3600" b="1" dirty="0">
                <a:solidFill>
                  <a:srgbClr val="FFFF00"/>
                </a:solidFill>
              </a:rPr>
              <a:t>P</a:t>
            </a:r>
            <a:r>
              <a:rPr lang="en-US" sz="3600" b="1" dirty="0" smtClean="0">
                <a:solidFill>
                  <a:srgbClr val="FFFF00"/>
                </a:solidFill>
              </a:rPr>
              <a:t>ast </a:t>
            </a:r>
            <a:r>
              <a:rPr lang="en-US" sz="3600" b="1" dirty="0">
                <a:solidFill>
                  <a:srgbClr val="FFFF00"/>
                </a:solidFill>
              </a:rPr>
              <a:t>interim bids do not disqualify you from participating in the new cycle.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56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640" y="795647"/>
            <a:ext cx="8098970" cy="3833503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Seniority is defined as: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A: A point for each qualifying month </a:t>
            </a:r>
            <a:r>
              <a:rPr lang="en-US" sz="3600" b="1" dirty="0" smtClean="0">
                <a:solidFill>
                  <a:schemeClr val="bg1"/>
                </a:solidFill>
              </a:rPr>
              <a:t>of full-	time </a:t>
            </a:r>
            <a:r>
              <a:rPr lang="en-US" sz="3600" b="1" dirty="0">
                <a:solidFill>
                  <a:schemeClr val="bg1"/>
                </a:solidFill>
              </a:rPr>
              <a:t>Department service in the Unit.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B. How old you are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C: A point for every month of full-time state </a:t>
            </a:r>
            <a:r>
              <a:rPr lang="en-US" sz="3600" b="1" dirty="0" smtClean="0">
                <a:solidFill>
                  <a:schemeClr val="bg1"/>
                </a:solidFill>
              </a:rPr>
              <a:t>	service</a:t>
            </a:r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D: How long you’ve worked in your lifetime </a:t>
            </a:r>
          </a:p>
          <a:p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415637" y="1270659"/>
            <a:ext cx="7968342" cy="1116280"/>
          </a:xfrm>
          <a:prstGeom prst="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5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640" y="795647"/>
            <a:ext cx="8098970" cy="3833503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Which of the following could result in a denial of bid: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A.	Employees who have adverse action taken against them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B.	Employees who receive yearly evaluations which have 	</a:t>
            </a:r>
            <a:r>
              <a:rPr lang="en-US" sz="3600" b="1" dirty="0" smtClean="0">
                <a:solidFill>
                  <a:schemeClr val="bg1"/>
                </a:solidFill>
              </a:rPr>
              <a:t>two </a:t>
            </a:r>
            <a:r>
              <a:rPr lang="en-US" sz="3600" b="1" dirty="0">
                <a:solidFill>
                  <a:schemeClr val="bg1"/>
                </a:solidFill>
              </a:rPr>
              <a:t>or more categories marked below standard.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C.	An employee is on limited duty status and it is </a:t>
            </a:r>
            <a:r>
              <a:rPr lang="en-US" sz="3600" b="1" dirty="0" smtClean="0">
                <a:solidFill>
                  <a:schemeClr val="bg1"/>
                </a:solidFill>
              </a:rPr>
              <a:t>	determined </a:t>
            </a:r>
            <a:r>
              <a:rPr lang="en-US" sz="3600" b="1" dirty="0">
                <a:solidFill>
                  <a:schemeClr val="bg1"/>
                </a:solidFill>
              </a:rPr>
              <a:t>that the duties of the posted positions are </a:t>
            </a:r>
            <a:r>
              <a:rPr lang="en-US" sz="3600" b="1" dirty="0" smtClean="0">
                <a:solidFill>
                  <a:schemeClr val="bg1"/>
                </a:solidFill>
              </a:rPr>
              <a:t>	in </a:t>
            </a:r>
            <a:r>
              <a:rPr lang="en-US" sz="3600" b="1" dirty="0">
                <a:solidFill>
                  <a:schemeClr val="bg1"/>
                </a:solidFill>
              </a:rPr>
              <a:t>conflict with the work limitation(s) described by </a:t>
            </a:r>
            <a:r>
              <a:rPr lang="en-US" sz="3600" b="1" dirty="0" smtClean="0">
                <a:solidFill>
                  <a:schemeClr val="bg1"/>
                </a:solidFill>
              </a:rPr>
              <a:t>	his/her </a:t>
            </a:r>
            <a:r>
              <a:rPr lang="en-US" sz="3600" b="1" dirty="0">
                <a:solidFill>
                  <a:schemeClr val="bg1"/>
                </a:solidFill>
              </a:rPr>
              <a:t>physician.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D.	All the above</a:t>
            </a:r>
          </a:p>
          <a:p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415637" y="3491344"/>
            <a:ext cx="2553194" cy="451264"/>
          </a:xfrm>
          <a:prstGeom prst="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2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640" y="795647"/>
            <a:ext cx="8098970" cy="383350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True or </a:t>
            </a:r>
            <a:r>
              <a:rPr lang="en-US" sz="3600" b="1" dirty="0" smtClean="0">
                <a:solidFill>
                  <a:schemeClr val="bg1"/>
                </a:solidFill>
              </a:rPr>
              <a:t>False - </a:t>
            </a:r>
            <a:r>
              <a:rPr lang="en-US" sz="3600" b="1" dirty="0">
                <a:solidFill>
                  <a:schemeClr val="bg1"/>
                </a:solidFill>
              </a:rPr>
              <a:t>Post and Bid disputes can be arbitrated.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False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640" y="795647"/>
            <a:ext cx="8098970" cy="383350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True or False. Bids can be denied solely based on personal relationships.</a:t>
            </a:r>
          </a:p>
          <a:p>
            <a:pPr algn="ctr"/>
            <a:endParaRPr lang="en-US" sz="36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False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2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678" y="783770"/>
            <a:ext cx="5415148" cy="4085112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9:30 </a:t>
            </a:r>
            <a:r>
              <a:rPr lang="en-US" b="0" dirty="0">
                <a:solidFill>
                  <a:schemeClr val="bg1"/>
                </a:solidFill>
              </a:rPr>
              <a:t>a.m. – 9:45 a.m. 	Welcome &amp; Overview</a:t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>
                <a:solidFill>
                  <a:schemeClr val="bg1"/>
                </a:solidFill>
              </a:rPr>
              <a:t>9:45 a.m. – 10:15 a.m.	Ice Breaker</a:t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>
                <a:solidFill>
                  <a:schemeClr val="bg1"/>
                </a:solidFill>
              </a:rPr>
              <a:t>10:15 a.m. – </a:t>
            </a:r>
            <a:r>
              <a:rPr lang="en-US" b="0" dirty="0" smtClean="0">
                <a:solidFill>
                  <a:schemeClr val="bg1"/>
                </a:solidFill>
              </a:rPr>
              <a:t>10:35 </a:t>
            </a:r>
            <a:r>
              <a:rPr lang="en-US" b="0" dirty="0">
                <a:solidFill>
                  <a:schemeClr val="bg1"/>
                </a:solidFill>
              </a:rPr>
              <a:t>a.m.	</a:t>
            </a:r>
            <a:r>
              <a:rPr lang="en-US" b="0" dirty="0" smtClean="0">
                <a:solidFill>
                  <a:schemeClr val="bg1"/>
                </a:solidFill>
              </a:rPr>
              <a:t>Reflection</a:t>
            </a:r>
            <a:r>
              <a:rPr lang="en-US" b="0" dirty="0">
                <a:solidFill>
                  <a:schemeClr val="bg1"/>
                </a:solidFill>
              </a:rPr>
              <a:t/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 smtClean="0">
                <a:solidFill>
                  <a:schemeClr val="bg1"/>
                </a:solidFill>
              </a:rPr>
              <a:t>10:35 </a:t>
            </a:r>
            <a:r>
              <a:rPr lang="en-US" b="0" dirty="0">
                <a:solidFill>
                  <a:schemeClr val="bg1"/>
                </a:solidFill>
              </a:rPr>
              <a:t>a.m. – 10:55 a.m.	Timeline Match Activity </a:t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>
                <a:solidFill>
                  <a:schemeClr val="bg1"/>
                </a:solidFill>
              </a:rPr>
              <a:t>10:55 a.m. – 11:05 a.m.	Break</a:t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>
                <a:solidFill>
                  <a:schemeClr val="bg1"/>
                </a:solidFill>
              </a:rPr>
              <a:t>11:05 a.m. – 11:45 a.m. 	P&amp;B Jeopardy</a:t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>
                <a:solidFill>
                  <a:schemeClr val="bg1"/>
                </a:solidFill>
              </a:rPr>
              <a:t>11:45 a.m. – 12:30 p.m.	</a:t>
            </a:r>
            <a:r>
              <a:rPr lang="en-US" b="0" smtClean="0">
                <a:solidFill>
                  <a:schemeClr val="bg1"/>
                </a:solidFill>
              </a:rPr>
              <a:t>Lunch</a:t>
            </a:r>
            <a:r>
              <a:rPr lang="en-US" b="0" dirty="0">
                <a:solidFill>
                  <a:schemeClr val="bg1"/>
                </a:solidFill>
              </a:rPr>
              <a:t/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>
                <a:solidFill>
                  <a:schemeClr val="bg1"/>
                </a:solidFill>
              </a:rPr>
              <a:t>12:30 p.m. – 1:15 p.m.	Case Study</a:t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>
                <a:solidFill>
                  <a:schemeClr val="bg1"/>
                </a:solidFill>
              </a:rPr>
              <a:t>1:15 p.m. – </a:t>
            </a:r>
            <a:r>
              <a:rPr lang="en-US" b="0" dirty="0" smtClean="0">
                <a:solidFill>
                  <a:schemeClr val="bg1"/>
                </a:solidFill>
              </a:rPr>
              <a:t>1:45 </a:t>
            </a:r>
            <a:r>
              <a:rPr lang="en-US" b="0" dirty="0">
                <a:solidFill>
                  <a:schemeClr val="bg1"/>
                </a:solidFill>
              </a:rPr>
              <a:t>p.m.	Mock Meet &amp; Discuss Prep</a:t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 smtClean="0">
                <a:solidFill>
                  <a:schemeClr val="bg1"/>
                </a:solidFill>
              </a:rPr>
              <a:t>1:45 </a:t>
            </a:r>
            <a:r>
              <a:rPr lang="en-US" b="0" dirty="0">
                <a:solidFill>
                  <a:schemeClr val="bg1"/>
                </a:solidFill>
              </a:rPr>
              <a:t>p.m. – </a:t>
            </a:r>
            <a:r>
              <a:rPr lang="en-US" b="0" dirty="0" smtClean="0">
                <a:solidFill>
                  <a:schemeClr val="bg1"/>
                </a:solidFill>
              </a:rPr>
              <a:t>2:00 </a:t>
            </a:r>
            <a:r>
              <a:rPr lang="en-US" b="0" dirty="0">
                <a:solidFill>
                  <a:schemeClr val="bg1"/>
                </a:solidFill>
              </a:rPr>
              <a:t>p.m.	Break</a:t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 smtClean="0">
                <a:solidFill>
                  <a:schemeClr val="bg1"/>
                </a:solidFill>
              </a:rPr>
              <a:t>2:00 </a:t>
            </a:r>
            <a:r>
              <a:rPr lang="en-US" b="0" dirty="0">
                <a:solidFill>
                  <a:schemeClr val="bg1"/>
                </a:solidFill>
              </a:rPr>
              <a:t>p.m. – 3:25 p.m.	Mock Meet &amp; Discuss</a:t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>
                <a:solidFill>
                  <a:schemeClr val="bg1"/>
                </a:solidFill>
              </a:rPr>
              <a:t>3:25 p.m. – 3:50 p.m. 	P&amp;B Quiz</a:t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>
                <a:solidFill>
                  <a:schemeClr val="bg1"/>
                </a:solidFill>
              </a:rPr>
              <a:t>3:50 p.m. – 4:30 p.m.	P&amp;B Worksite Action Planning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5585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solidFill>
                  <a:schemeClr val="bg1"/>
                </a:solidFill>
              </a:rPr>
              <a:t>AGENDA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0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06" y="1811309"/>
            <a:ext cx="8657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Worksite Action Plan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06" y="1811309"/>
            <a:ext cx="8657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Thank you for Coming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06" y="1811309"/>
            <a:ext cx="8657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Ice Breaker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89" y="-855022"/>
            <a:ext cx="5233882" cy="787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06" y="1811309"/>
            <a:ext cx="8657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Reflection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3143" y="1567544"/>
            <a:ext cx="78495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What do you need to get out of this training to successfully implement post and bid?</a:t>
            </a:r>
          </a:p>
        </p:txBody>
      </p:sp>
    </p:spTree>
    <p:extLst>
      <p:ext uri="{BB962C8B-B14F-4D97-AF65-F5344CB8AC3E}">
        <p14:creationId xmlns:p14="http://schemas.microsoft.com/office/powerpoint/2010/main" val="331506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06" y="1811309"/>
            <a:ext cx="8657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Timeline</a:t>
            </a:r>
            <a:endParaRPr 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1500" y="2865540"/>
            <a:ext cx="1620612" cy="0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667554" y="2756002"/>
            <a:ext cx="219075" cy="21907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788966" y="2502491"/>
            <a:ext cx="0" cy="217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88641" y="3236200"/>
            <a:ext cx="1400177" cy="13763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950735" y="2865539"/>
            <a:ext cx="597694" cy="0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500929" y="2756002"/>
            <a:ext cx="219075" cy="21907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608368" y="3026315"/>
            <a:ext cx="0" cy="217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67504" y="2865540"/>
            <a:ext cx="1329483" cy="0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102306" y="2756001"/>
            <a:ext cx="219075" cy="21907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211843" y="2519092"/>
            <a:ext cx="0" cy="217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622341" y="3236200"/>
            <a:ext cx="1400177" cy="13763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88877" y="1110915"/>
            <a:ext cx="1400177" cy="13763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11754" y="1110915"/>
            <a:ext cx="1400177" cy="13763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796026" y="3030189"/>
            <a:ext cx="0" cy="217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686489" y="2756000"/>
            <a:ext cx="219075" cy="21907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095937" y="3248075"/>
            <a:ext cx="1400177" cy="13763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5905564" y="2865540"/>
            <a:ext cx="2240909" cy="0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57006" y="2856877"/>
            <a:ext cx="1329483" cy="0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547385" y="1122790"/>
            <a:ext cx="1400177" cy="13763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137935" y="2756002"/>
            <a:ext cx="219075" cy="21907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8253471" y="2526241"/>
            <a:ext cx="0" cy="217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0" y="42751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 &amp; Bid Timeline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8440135" y="2856877"/>
            <a:ext cx="703865" cy="0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16200000">
            <a:off x="-420154" y="1415778"/>
            <a:ext cx="2512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Prior to September 30</a:t>
            </a:r>
            <a:r>
              <a:rPr lang="en-US" b="1" baseline="30000" dirty="0" smtClean="0">
                <a:solidFill>
                  <a:schemeClr val="bg1"/>
                </a:solidFill>
              </a:rPr>
              <a:t>th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249036" y="3745652"/>
            <a:ext cx="136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October 1st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16200000">
            <a:off x="2502938" y="1652758"/>
            <a:ext cx="150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October 15th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16200000">
            <a:off x="4131280" y="3739715"/>
            <a:ext cx="150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November 1st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 rot="16200000">
            <a:off x="6142806" y="1559180"/>
            <a:ext cx="234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Monday in January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6884" y="1514257"/>
            <a:ext cx="132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Meet 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and Discuss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02897" y="3474591"/>
            <a:ext cx="1324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Seniority 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R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oster 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is 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Posted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3472" y="3336091"/>
            <a:ext cx="1525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Available 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A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ssignments Posted for Bid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49760" y="1375757"/>
            <a:ext cx="1324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Deadline 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to 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Contest Seniority 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43845" y="3336091"/>
            <a:ext cx="1504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B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id Request Forms Must 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be 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Submitted 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98086" y="1337431"/>
            <a:ext cx="1558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New A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ssignments </a:t>
            </a: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B</a:t>
            </a: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egin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04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6" grpId="0" animBg="1"/>
      <p:bldP spid="21" grpId="0" animBg="1"/>
      <p:bldP spid="24" grpId="0" animBg="1"/>
      <p:bldP spid="25" grpId="0" animBg="1"/>
      <p:bldP spid="26" grpId="0" animBg="1"/>
      <p:bldP spid="33" grpId="0" animBg="1"/>
      <p:bldP spid="34" grpId="0" animBg="1"/>
      <p:bldP spid="39" grpId="0" animBg="1"/>
      <p:bldP spid="40" grpId="0" animBg="1"/>
      <p:bldP spid="49" grpId="0"/>
      <p:bldP spid="50" grpId="0"/>
      <p:bldP spid="51" grpId="0"/>
      <p:bldP spid="52" grpId="0"/>
      <p:bldP spid="53" grpId="0"/>
      <p:bldP spid="2" grpId="0"/>
      <p:bldP spid="31" grpId="0"/>
      <p:bldP spid="36" grpId="0"/>
      <p:bldP spid="38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3308</TotalTime>
  <Words>604</Words>
  <Application>Microsoft Office PowerPoint</Application>
  <PresentationFormat>On-screen Show (16:9)</PresentationFormat>
  <Paragraphs>110</Paragraphs>
  <Slides>31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Custom Design</vt:lpstr>
      <vt:lpstr>PowerPoint Presentation</vt:lpstr>
      <vt:lpstr>PowerPoint Presentation</vt:lpstr>
      <vt:lpstr>9:30 a.m. – 9:45 a.m.  Welcome &amp; Overview 9:45 a.m. – 10:15 a.m. Ice Breaker 10:15 a.m. – 10:35 a.m. Reflection 10:35 a.m. – 10:55 a.m. Timeline Match Activity  10:55 a.m. – 11:05 a.m. Break 11:05 a.m. – 11:45 a.m.  P&amp;B Jeopardy 11:45 a.m. – 12:30 p.m. Lunch 12:30 p.m. – 1:15 p.m. Case Study 1:15 p.m. – 1:45 p.m. Mock Meet &amp; Discuss Prep 1:45 p.m. – 2:00 p.m. Break 2:00 p.m. – 3:25 p.m. Mock Meet &amp; Discuss 3:25 p.m. – 3:50 p.m.  P&amp;B Quiz 3:50 p.m. – 4:30 p.m. P&amp;B Worksite Action Planning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seiu1000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Moon Dustin</dc:creator>
  <cp:lastModifiedBy>Anaya, Samantha</cp:lastModifiedBy>
  <cp:revision>96</cp:revision>
  <cp:lastPrinted>2017-09-14T17:40:15Z</cp:lastPrinted>
  <dcterms:created xsi:type="dcterms:W3CDTF">2017-06-06T17:22:13Z</dcterms:created>
  <dcterms:modified xsi:type="dcterms:W3CDTF">2017-09-15T16:12:31Z</dcterms:modified>
</cp:coreProperties>
</file>