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70" r:id="rId1"/>
  </p:sldMasterIdLst>
  <p:sldIdLst>
    <p:sldId id="268" r:id="rId2"/>
    <p:sldId id="273" r:id="rId3"/>
    <p:sldId id="276" r:id="rId4"/>
    <p:sldId id="274" r:id="rId5"/>
    <p:sldId id="270" r:id="rId6"/>
    <p:sldId id="269" r:id="rId7"/>
    <p:sldId id="257" r:id="rId8"/>
    <p:sldId id="259" r:id="rId9"/>
    <p:sldId id="260" r:id="rId10"/>
    <p:sldId id="282" r:id="rId11"/>
    <p:sldId id="263" r:id="rId12"/>
    <p:sldId id="262" r:id="rId13"/>
    <p:sldId id="264" r:id="rId14"/>
    <p:sldId id="278" r:id="rId15"/>
    <p:sldId id="280" r:id="rId16"/>
    <p:sldId id="266" r:id="rId17"/>
    <p:sldId id="26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9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034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062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78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654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2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747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2A279-0833-481D-8C56-F67FD0AC6C50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0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87DA83-5663-4C9C-B9AA-0B40A3DAFF81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6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1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6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0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2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9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D6E202-B606-4609-B914-27C9371A1F6D}" type="datetime1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523702"/>
            <a:ext cx="11338560" cy="59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1851"/>
            <a:ext cx="9765595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DLCs, their presidents, and Departments with </a:t>
            </a:r>
            <a:br>
              <a:rPr lang="en-US" dirty="0"/>
            </a:br>
            <a:r>
              <a:rPr lang="en-US" dirty="0"/>
              <a:t>the Lowest Membership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517682"/>
          </a:xfrm>
        </p:spPr>
        <p:txBody>
          <a:bodyPr>
            <a:noAutofit/>
          </a:bodyPr>
          <a:lstStyle/>
          <a:p>
            <a:endParaRPr lang="en-US" b="1" dirty="0"/>
          </a:p>
          <a:p>
            <a:r>
              <a:rPr lang="en-US" b="1" dirty="0"/>
              <a:t>762 </a:t>
            </a:r>
            <a:r>
              <a:rPr lang="en-US" b="1" dirty="0" err="1"/>
              <a:t>Daunette</a:t>
            </a:r>
            <a:r>
              <a:rPr lang="en-US" b="1" dirty="0"/>
              <a:t> Sparkman </a:t>
            </a:r>
          </a:p>
          <a:p>
            <a:r>
              <a:rPr lang="en-US" b="1" dirty="0"/>
              <a:t>764 Jennifer Cordova</a:t>
            </a:r>
          </a:p>
          <a:p>
            <a:r>
              <a:rPr lang="en-US" b="1" dirty="0"/>
              <a:t>765 Leonard Seitz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b="1" dirty="0"/>
              <a:t>766 </a:t>
            </a:r>
            <a:r>
              <a:rPr lang="en-US" b="1" dirty="0" err="1"/>
              <a:t>Shrhonda</a:t>
            </a:r>
            <a:r>
              <a:rPr lang="en-US" b="1" dirty="0"/>
              <a:t> Ward</a:t>
            </a:r>
          </a:p>
          <a:p>
            <a:r>
              <a:rPr lang="en-US" b="1" dirty="0"/>
              <a:t>767 Richard Wake</a:t>
            </a:r>
          </a:p>
          <a:p>
            <a:r>
              <a:rPr lang="en-US" b="1" dirty="0"/>
              <a:t>786 Theresa Taylor</a:t>
            </a:r>
          </a:p>
          <a:p>
            <a:r>
              <a:rPr lang="en-US" b="1" dirty="0"/>
              <a:t>794 Francina Stevenson</a:t>
            </a:r>
          </a:p>
          <a:p>
            <a:pPr marL="0" indent="0">
              <a:buNone/>
            </a:pP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785679" y="2641221"/>
            <a:ext cx="1292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FTB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459" y="3661127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4235" y="5020900"/>
            <a:ext cx="1771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673707" y="3819099"/>
            <a:ext cx="204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CDTFA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9069" y="2242347"/>
            <a:ext cx="1387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DOT</a:t>
            </a:r>
          </a:p>
        </p:txBody>
      </p:sp>
      <p:sp>
        <p:nvSpPr>
          <p:cNvPr id="9" name="Rectangle 8"/>
          <p:cNvSpPr/>
          <p:nvPr/>
        </p:nvSpPr>
        <p:spPr>
          <a:xfrm>
            <a:off x="4459578" y="4828912"/>
            <a:ext cx="1330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DOJ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67521" y="2332437"/>
            <a:ext cx="1891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EMSA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54538" y="3262179"/>
            <a:ext cx="3929697" cy="945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HCD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10186" y="5169998"/>
            <a:ext cx="1624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DWR</a:t>
            </a:r>
          </a:p>
        </p:txBody>
      </p:sp>
    </p:spTree>
    <p:extLst>
      <p:ext uri="{BB962C8B-B14F-4D97-AF65-F5344CB8AC3E}">
        <p14:creationId xmlns:p14="http://schemas.microsoft.com/office/powerpoint/2010/main" val="246792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1182"/>
            <a:ext cx="8761413" cy="1019450"/>
          </a:xfrm>
        </p:spPr>
        <p:txBody>
          <a:bodyPr/>
          <a:lstStyle/>
          <a:p>
            <a:pPr algn="ctr"/>
            <a:r>
              <a:rPr lang="en-US" sz="4400" dirty="0"/>
              <a:t>We’re Researching – WHY?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2475914"/>
            <a:ext cx="10986868" cy="41077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/>
              <a:t>We’ll be working very closely with DLC Presidents, including holding regional conference calls with DLC Presidents.</a:t>
            </a:r>
          </a:p>
          <a:p>
            <a:r>
              <a:rPr lang="en-US" sz="2800" dirty="0"/>
              <a:t>We already know the quality of representation has been a big concern for state employees.</a:t>
            </a:r>
          </a:p>
          <a:p>
            <a:r>
              <a:rPr lang="en-US" sz="2800" dirty="0"/>
              <a:t>We’ll be conducting Focus Groups with state workers and distributing surveys. Look out for the first survey to be released in a few weeks.</a:t>
            </a:r>
          </a:p>
        </p:txBody>
      </p:sp>
    </p:spTree>
    <p:extLst>
      <p:ext uri="{BB962C8B-B14F-4D97-AF65-F5344CB8AC3E}">
        <p14:creationId xmlns:p14="http://schemas.microsoft.com/office/powerpoint/2010/main" val="424598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18977"/>
            <a:ext cx="8761413" cy="1420837"/>
          </a:xfrm>
        </p:spPr>
        <p:txBody>
          <a:bodyPr/>
          <a:lstStyle/>
          <a:p>
            <a:pPr algn="ctr"/>
            <a:r>
              <a:rPr lang="en-US" sz="4000" dirty="0"/>
              <a:t>We’re creating a plan to </a:t>
            </a:r>
            <a:br>
              <a:rPr lang="en-US" sz="4000" dirty="0"/>
            </a:br>
            <a:r>
              <a:rPr lang="en-US" sz="4000" dirty="0"/>
              <a:t>TURN THINGS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7102"/>
            <a:ext cx="8825659" cy="4417255"/>
          </a:xfrm>
        </p:spPr>
        <p:txBody>
          <a:bodyPr>
            <a:noAutofit/>
          </a:bodyPr>
          <a:lstStyle/>
          <a:p>
            <a:r>
              <a:rPr lang="en-US" sz="2800" dirty="0"/>
              <a:t>Step #1: Acknowledge and understand the problem.</a:t>
            </a:r>
          </a:p>
          <a:p>
            <a:r>
              <a:rPr lang="en-US" sz="2800" dirty="0"/>
              <a:t>Step #2: Take down information silos and collaborate/Everyone shares what they know</a:t>
            </a:r>
          </a:p>
          <a:p>
            <a:r>
              <a:rPr lang="en-US" sz="2800" dirty="0"/>
              <a:t>Step #3: Change the culture from punitive to collaborative.</a:t>
            </a:r>
          </a:p>
          <a:p>
            <a:r>
              <a:rPr lang="en-US" sz="2800" dirty="0"/>
              <a:t>Step #4: ORGANIZE. We’ll be more strategic, and target depts. (DMV,FTB, are examples)</a:t>
            </a:r>
          </a:p>
          <a:p>
            <a:r>
              <a:rPr lang="en-US" sz="2800" dirty="0"/>
              <a:t>Step #5: Plan ahead.</a:t>
            </a:r>
          </a:p>
        </p:txBody>
      </p:sp>
    </p:spTree>
    <p:extLst>
      <p:ext uri="{BB962C8B-B14F-4D97-AF65-F5344CB8AC3E}">
        <p14:creationId xmlns:p14="http://schemas.microsoft.com/office/powerpoint/2010/main" val="409905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We’re prioritizing representation and contract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64586"/>
          </a:xfrm>
        </p:spPr>
        <p:txBody>
          <a:bodyPr/>
          <a:lstStyle/>
          <a:p>
            <a:r>
              <a:rPr lang="en-US" sz="3200" b="1" dirty="0"/>
              <a:t>WE’RE HIRING NEW UNION REPRESENTATIVES.</a:t>
            </a:r>
          </a:p>
          <a:p>
            <a:r>
              <a:rPr lang="en-US" sz="3200" dirty="0"/>
              <a:t>All Union Organizers are being trained in representation.</a:t>
            </a:r>
          </a:p>
          <a:p>
            <a:r>
              <a:rPr lang="en-US" sz="3200" dirty="0"/>
              <a:t>This means higher quality representation from better trained Union Representatives with smaller case loads.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7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6205"/>
            <a:ext cx="9922349" cy="1423851"/>
          </a:xfrm>
        </p:spPr>
        <p:txBody>
          <a:bodyPr/>
          <a:lstStyle/>
          <a:p>
            <a:pPr algn="ctr"/>
            <a:r>
              <a:rPr lang="en-US" sz="5400" dirty="0"/>
              <a:t>INTERNAL POLITICS MUST </a:t>
            </a:r>
            <a:br>
              <a:rPr lang="en-US" sz="5400" dirty="0"/>
            </a:br>
            <a:r>
              <a:rPr lang="en-US" sz="5400" dirty="0"/>
              <a:t>TAKE A BACK SEAT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2442754"/>
            <a:ext cx="11064240" cy="4206240"/>
          </a:xfrm>
        </p:spPr>
        <p:txBody>
          <a:bodyPr>
            <a:noAutofit/>
          </a:bodyPr>
          <a:lstStyle/>
          <a:p>
            <a:r>
              <a:rPr lang="en-US" sz="3200" dirty="0"/>
              <a:t>This could be the biggest challenge Local 1000 faces for the next few years.</a:t>
            </a:r>
          </a:p>
          <a:p>
            <a:r>
              <a:rPr lang="en-US" sz="3200" dirty="0"/>
              <a:t>It’s critical that all parts of the union including the board of directors, staff and other stakeholders put aside differences and work together.</a:t>
            </a:r>
          </a:p>
          <a:p>
            <a:r>
              <a:rPr lang="en-US" sz="3200" dirty="0"/>
              <a:t>Now is not the time for petty politics; this is the time to find a way to move forward.</a:t>
            </a:r>
          </a:p>
        </p:txBody>
      </p:sp>
    </p:spTree>
    <p:extLst>
      <p:ext uri="{BB962C8B-B14F-4D97-AF65-F5344CB8AC3E}">
        <p14:creationId xmlns:p14="http://schemas.microsoft.com/office/powerpoint/2010/main" val="37440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631767"/>
            <a:ext cx="10772107" cy="1170907"/>
          </a:xfrm>
        </p:spPr>
        <p:txBody>
          <a:bodyPr/>
          <a:lstStyle/>
          <a:p>
            <a:pPr algn="ctr"/>
            <a:r>
              <a:rPr lang="en-US" sz="4400" dirty="0"/>
              <a:t>New Statewide Ad Hoc Committee on </a:t>
            </a:r>
            <a:br>
              <a:rPr lang="en-US" sz="4400" dirty="0"/>
            </a:br>
            <a:r>
              <a:rPr lang="en-US" sz="4400" dirty="0"/>
              <a:t>Membership Organizing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8" y="2603499"/>
            <a:ext cx="11194868" cy="4019369"/>
          </a:xfrm>
        </p:spPr>
        <p:txBody>
          <a:bodyPr>
            <a:noAutofit/>
          </a:bodyPr>
          <a:lstStyle/>
          <a:p>
            <a:r>
              <a:rPr lang="en-US" sz="2800" dirty="0"/>
              <a:t>We want to facilitate the SEIU Local 1000 Board of Director’s involvement on this issue.</a:t>
            </a:r>
          </a:p>
          <a:p>
            <a:r>
              <a:rPr lang="en-US" sz="2800" dirty="0"/>
              <a:t>VP for Representation and Organizing Anica Walls will chair.</a:t>
            </a:r>
          </a:p>
          <a:p>
            <a:r>
              <a:rPr lang="en-US" sz="2800" dirty="0"/>
              <a:t>Co-Chair and 11-15 members will be appointed by Local 1000 President. First meeting to be held by December 9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  <a:p>
            <a:r>
              <a:rPr lang="en-US" sz="2800" dirty="0"/>
              <a:t>Committee members will have union leave to work with staff to plan, coordinate and implement strategies to recruit new members.</a:t>
            </a:r>
          </a:p>
        </p:txBody>
      </p:sp>
    </p:spTree>
    <p:extLst>
      <p:ext uri="{BB962C8B-B14F-4D97-AF65-F5344CB8AC3E}">
        <p14:creationId xmlns:p14="http://schemas.microsoft.com/office/powerpoint/2010/main" val="218346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61182"/>
            <a:ext cx="9227003" cy="1280160"/>
          </a:xfrm>
        </p:spPr>
        <p:txBody>
          <a:bodyPr/>
          <a:lstStyle/>
          <a:p>
            <a:pPr algn="ctr"/>
            <a:r>
              <a:rPr lang="en-US" sz="4400" dirty="0"/>
              <a:t>Membership Organizing Blitz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3372"/>
            <a:ext cx="8825659" cy="43891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Starting November 1</a:t>
            </a:r>
            <a:r>
              <a:rPr lang="en-US" sz="3600" baseline="30000" dirty="0"/>
              <a:t>st</a:t>
            </a:r>
            <a:r>
              <a:rPr lang="en-US" sz="36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Targeting large worksites (250+) and digital organizing efforts.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Will run through the end of the year.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To get involved contact: </a:t>
            </a:r>
            <a:r>
              <a:rPr lang="en-US" sz="3600" b="1" dirty="0"/>
              <a:t>Theodros Gashaw, Tgashaw@seiu1000.org</a:t>
            </a:r>
          </a:p>
        </p:txBody>
      </p:sp>
    </p:spTree>
    <p:extLst>
      <p:ext uri="{BB962C8B-B14F-4D97-AF65-F5344CB8AC3E}">
        <p14:creationId xmlns:p14="http://schemas.microsoft.com/office/powerpoint/2010/main" val="207153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76775"/>
            <a:ext cx="9592763" cy="1434905"/>
          </a:xfrm>
        </p:spPr>
        <p:txBody>
          <a:bodyPr/>
          <a:lstStyle/>
          <a:p>
            <a:pPr algn="ctr"/>
            <a:r>
              <a:rPr lang="en-US" sz="4800" dirty="0"/>
              <a:t>Begin Planning a </a:t>
            </a:r>
            <a:br>
              <a:rPr lang="en-US" sz="4800" dirty="0"/>
            </a:br>
            <a:r>
              <a:rPr lang="en-US" sz="4800" dirty="0"/>
              <a:t>Multi-Year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8965"/>
            <a:ext cx="8825659" cy="4445391"/>
          </a:xfrm>
        </p:spPr>
        <p:txBody>
          <a:bodyPr/>
          <a:lstStyle/>
          <a:p>
            <a:r>
              <a:rPr lang="en-US" sz="2800" dirty="0"/>
              <a:t>Work with the DLC Presidents to begin strategic planning around increasing membership rates</a:t>
            </a:r>
          </a:p>
          <a:p>
            <a:r>
              <a:rPr lang="en-US" sz="2800" dirty="0"/>
              <a:t>All of our staff from the field, communications, research, IT, etc. are working to create a strategy to increase membership for years to come.</a:t>
            </a:r>
          </a:p>
          <a:p>
            <a:r>
              <a:rPr lang="en-US" sz="2800" dirty="0"/>
              <a:t>Training Union Representatives</a:t>
            </a:r>
          </a:p>
          <a:p>
            <a:r>
              <a:rPr lang="en-US" sz="2800" dirty="0"/>
              <a:t>Training DLC Presidents and E-boards (just debuted new charting and mapping training)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0"/>
            <a:ext cx="112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272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9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6" y="0"/>
            <a:ext cx="11280372" cy="64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0"/>
            <a:ext cx="11272058" cy="63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" y="-1"/>
            <a:ext cx="11305309" cy="64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133" y="517488"/>
            <a:ext cx="6550984" cy="3981437"/>
          </a:xfrm>
        </p:spPr>
        <p:txBody>
          <a:bodyPr>
            <a:noAutofit/>
          </a:bodyPr>
          <a:lstStyle/>
          <a:p>
            <a:r>
              <a:rPr lang="en-US" sz="5400" dirty="0"/>
              <a:t>Turning Things Around: </a:t>
            </a:r>
            <a:br>
              <a:rPr lang="en-US" sz="5400" dirty="0"/>
            </a:br>
            <a:r>
              <a:rPr lang="en-US" sz="5400" dirty="0"/>
              <a:t>Multi-year declines in Membership rates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400857"/>
            <a:ext cx="6269347" cy="1021498"/>
          </a:xfrm>
        </p:spPr>
        <p:txBody>
          <a:bodyPr>
            <a:normAutofit/>
          </a:bodyPr>
          <a:lstStyle/>
          <a:p>
            <a:r>
              <a:rPr lang="en-US" sz="5400" cap="none" spc="-50" dirty="0">
                <a:solidFill>
                  <a:schemeClr val="bg1"/>
                </a:solidFill>
                <a:latin typeface="Bookman Old Style" panose="020F0302020204030204"/>
                <a:ea typeface="+mj-ea"/>
                <a:cs typeface="+mj-cs"/>
              </a:rPr>
              <a:t>SEIU Local 1000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04911"/>
            <a:ext cx="8761413" cy="1294227"/>
          </a:xfrm>
        </p:spPr>
        <p:txBody>
          <a:bodyPr/>
          <a:lstStyle/>
          <a:p>
            <a:pPr algn="ctr"/>
            <a:r>
              <a:rPr lang="en-US" dirty="0"/>
              <a:t>Membership rates have been </a:t>
            </a:r>
            <a:br>
              <a:rPr lang="en-US" dirty="0"/>
            </a:br>
            <a:r>
              <a:rPr lang="en-US" dirty="0"/>
              <a:t>falling since 2017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24" y="2603500"/>
            <a:ext cx="7420510" cy="3749622"/>
          </a:xfrm>
        </p:spPr>
      </p:pic>
    </p:spTree>
    <p:extLst>
      <p:ext uri="{BB962C8B-B14F-4D97-AF65-F5344CB8AC3E}">
        <p14:creationId xmlns:p14="http://schemas.microsoft.com/office/powerpoint/2010/main" val="413276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831914" cy="706964"/>
          </a:xfrm>
        </p:spPr>
        <p:txBody>
          <a:bodyPr/>
          <a:lstStyle/>
          <a:p>
            <a:pPr algn="ctr"/>
            <a:r>
              <a:rPr lang="en-US" dirty="0"/>
              <a:t>We’ve lost 3,000 members;</a:t>
            </a:r>
            <a:br>
              <a:rPr lang="en-US" dirty="0"/>
            </a:br>
            <a:r>
              <a:rPr lang="en-US" dirty="0"/>
              <a:t>Our membership rate has fallen since 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77440"/>
            <a:ext cx="8825659" cy="4220308"/>
          </a:xfrm>
        </p:spPr>
        <p:txBody>
          <a:bodyPr>
            <a:normAutofit/>
          </a:bodyPr>
          <a:lstStyle/>
          <a:p>
            <a:r>
              <a:rPr lang="en-US" sz="2400" b="1" dirty="0"/>
              <a:t>Classifications with the biggest losses: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Associate Governmental Program Analysts</a:t>
            </a:r>
          </a:p>
          <a:p>
            <a:pPr>
              <a:buFontTx/>
              <a:buChar char="-"/>
            </a:pPr>
            <a:r>
              <a:rPr lang="en-US" sz="2400" dirty="0"/>
              <a:t>Motor Vehicle Representatives</a:t>
            </a:r>
          </a:p>
          <a:p>
            <a:pPr>
              <a:buFontTx/>
              <a:buChar char="-"/>
            </a:pPr>
            <a:r>
              <a:rPr lang="en-US" sz="2400" dirty="0"/>
              <a:t>Office Technicians</a:t>
            </a:r>
          </a:p>
          <a:p>
            <a:pPr>
              <a:buFontTx/>
              <a:buChar char="-"/>
            </a:pPr>
            <a:r>
              <a:rPr lang="en-US" sz="2400" dirty="0"/>
              <a:t>Information Technology Specialists</a:t>
            </a:r>
          </a:p>
          <a:p>
            <a:pPr>
              <a:buFontTx/>
              <a:buChar char="-"/>
            </a:pPr>
            <a:r>
              <a:rPr lang="en-US" sz="2400" dirty="0"/>
              <a:t>Staff Services Analysts</a:t>
            </a:r>
          </a:p>
          <a:p>
            <a:pPr>
              <a:buFontTx/>
              <a:buChar char="-"/>
            </a:pPr>
            <a:r>
              <a:rPr lang="en-US" sz="2400" dirty="0"/>
              <a:t>Nurses</a:t>
            </a:r>
          </a:p>
          <a:p>
            <a:pPr>
              <a:buFontTx/>
              <a:buChar char="-"/>
            </a:pPr>
            <a:r>
              <a:rPr lang="en-US" sz="2400" dirty="0"/>
              <a:t>Employment Program Representative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08150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533</Words>
  <Application>Microsoft Macintosh PowerPoint</Application>
  <PresentationFormat>Widescreen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Century Gothic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Turning Things Around:  Multi-year declines in Membership rates </vt:lpstr>
      <vt:lpstr>Membership rates have been  falling since 2017</vt:lpstr>
      <vt:lpstr>We’ve lost 3,000 members; Our membership rate has fallen since 2017 </vt:lpstr>
      <vt:lpstr>DLCs, their presidents, and Departments with  the Lowest Membership Rates</vt:lpstr>
      <vt:lpstr>We’re Researching – WHY? </vt:lpstr>
      <vt:lpstr>We’re creating a plan to  TURN THINGS AROUND</vt:lpstr>
      <vt:lpstr>We’re prioritizing representation and contract enforcement</vt:lpstr>
      <vt:lpstr>INTERNAL POLITICS MUST  TAKE A BACK SEAT</vt:lpstr>
      <vt:lpstr>New Statewide Ad Hoc Committee on  Membership Organizing</vt:lpstr>
      <vt:lpstr>Membership Organizing Blitz</vt:lpstr>
      <vt:lpstr>Begin Planning a  Multi-Year Strategy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2021-10-11T22:17:38Z</dcterms:created>
  <dcterms:modified xsi:type="dcterms:W3CDTF">2021-10-14T18:01:19Z</dcterms:modified>
</cp:coreProperties>
</file>